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27C335-F48B-481C-B7E5-62A3CC97CDC9}" type="datetimeFigureOut">
              <a:rPr lang="en-US" smtClean="0"/>
              <a:pPr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351F04-A575-4ACC-8538-DB9A406D90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newsflash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2296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Planet Benson 2" pitchFamily="2" charset="0"/>
              </a:rPr>
              <a:t>Spinal Cord, </a:t>
            </a:r>
            <a:r>
              <a:rPr lang="en-US" sz="6000" dirty="0" smtClean="0">
                <a:solidFill>
                  <a:srgbClr val="FF0000"/>
                </a:solidFill>
                <a:latin typeface="Planet Benson 2" pitchFamily="2" charset="0"/>
              </a:rPr>
              <a:t>Spinal Nerves, &amp;</a:t>
            </a:r>
            <a:r>
              <a:rPr lang="en-US" sz="6000" dirty="0" smtClean="0">
                <a:solidFill>
                  <a:srgbClr val="002060"/>
                </a:solidFill>
                <a:latin typeface="Planet Benson 2" pitchFamily="2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latin typeface="Planet Benson 2" pitchFamily="2" charset="0"/>
              </a:rPr>
              <a:t>Cranial Nerves</a:t>
            </a:r>
            <a:endParaRPr lang="en-US" sz="6000" dirty="0">
              <a:solidFill>
                <a:schemeClr val="tx1"/>
              </a:solidFill>
              <a:latin typeface="Planet Benson 2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ienne" pitchFamily="82" charset="0"/>
              </a:rPr>
              <a:t>By: Nikki </a:t>
            </a:r>
            <a:r>
              <a:rPr lang="en-US" sz="2400" dirty="0" err="1" smtClean="0">
                <a:solidFill>
                  <a:schemeClr val="bg1"/>
                </a:solidFill>
                <a:latin typeface="Amienne" pitchFamily="82" charset="0"/>
              </a:rPr>
              <a:t>Onwuanaibe</a:t>
            </a:r>
            <a:r>
              <a:rPr lang="en-US" sz="2400" dirty="0" smtClean="0">
                <a:solidFill>
                  <a:schemeClr val="bg1"/>
                </a:solidFill>
                <a:latin typeface="Amienne" pitchFamily="82" charset="0"/>
              </a:rPr>
              <a:t> &amp; Maddie Lierman</a:t>
            </a:r>
            <a:endParaRPr lang="en-US" sz="2400" dirty="0">
              <a:solidFill>
                <a:schemeClr val="bg1"/>
              </a:solidFill>
              <a:latin typeface="Amienne" pitchFamily="82" charset="0"/>
            </a:endParaRPr>
          </a:p>
        </p:txBody>
      </p:sp>
      <p:pic>
        <p:nvPicPr>
          <p:cNvPr id="4" name="Picture 3" descr="photo5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810000"/>
            <a:ext cx="1843441" cy="2819029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Planet Benson 2" pitchFamily="2" charset="0"/>
              </a:rPr>
              <a:t>Spinal Cord (9.12 pg.221)</a:t>
            </a:r>
            <a:endParaRPr lang="en-US" dirty="0">
              <a:solidFill>
                <a:srgbClr val="002060"/>
              </a:solidFill>
              <a:latin typeface="Planet Benson 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000" dirty="0" smtClean="0"/>
              <a:t>The spinal cord is a nerve column that extends from the brain into the vertebral canal</a:t>
            </a:r>
          </a:p>
          <a:p>
            <a:pPr lvl="2"/>
            <a:r>
              <a:rPr lang="en-US" dirty="0" smtClean="0"/>
              <a:t>Structure</a:t>
            </a:r>
          </a:p>
          <a:p>
            <a:pPr lvl="3"/>
            <a:r>
              <a:rPr lang="en-US" sz="2000" dirty="0" smtClean="0"/>
              <a:t>The </a:t>
            </a:r>
            <a:r>
              <a:rPr lang="en-US" sz="2000" dirty="0" smtClean="0"/>
              <a:t>spinal cord is composed of thirty-one segments, each of which gives rise to a pair of spinal nerves</a:t>
            </a:r>
          </a:p>
          <a:p>
            <a:pPr lvl="3"/>
            <a:r>
              <a:rPr lang="en-US" sz="2000" dirty="0" smtClean="0"/>
              <a:t>The spinal cord has a cervical enlargement and a lumbar enlargement</a:t>
            </a:r>
          </a:p>
          <a:p>
            <a:pPr lvl="3"/>
            <a:r>
              <a:rPr lang="en-US" sz="2000" dirty="0" smtClean="0"/>
              <a:t>It has a central gray matter within white matter</a:t>
            </a:r>
          </a:p>
          <a:p>
            <a:pPr lvl="3"/>
            <a:r>
              <a:rPr lang="en-US" sz="2000" dirty="0" smtClean="0"/>
              <a:t>White matter consists of bundles of </a:t>
            </a:r>
            <a:r>
              <a:rPr lang="en-US" sz="2000" dirty="0" err="1" smtClean="0"/>
              <a:t>myelinated</a:t>
            </a:r>
            <a:r>
              <a:rPr lang="en-US" sz="2000" dirty="0" smtClean="0"/>
              <a:t> axons</a:t>
            </a:r>
          </a:p>
          <a:p>
            <a:pPr lvl="1"/>
            <a:endParaRPr lang="en-US" sz="2000" dirty="0" smtClean="0"/>
          </a:p>
          <a:p>
            <a:pPr lvl="2"/>
            <a:r>
              <a:rPr lang="en-US" dirty="0" smtClean="0"/>
              <a:t>Function</a:t>
            </a:r>
          </a:p>
          <a:p>
            <a:pPr lvl="3"/>
            <a:r>
              <a:rPr lang="en-US" sz="2000" dirty="0" smtClean="0"/>
              <a:t>T</a:t>
            </a:r>
            <a:r>
              <a:rPr lang="en-US" sz="2000" dirty="0" smtClean="0"/>
              <a:t>he spinal cord provides a two-way communication system between the brain and other body parts</a:t>
            </a:r>
          </a:p>
          <a:p>
            <a:pPr lvl="3"/>
            <a:r>
              <a:rPr lang="en-US" sz="2000" dirty="0" smtClean="0"/>
              <a:t>Ascending tracts carry sensory impulses to the brain. Descending tracts carry motor impulses to muscles and glands</a:t>
            </a:r>
          </a:p>
          <a:p>
            <a:pPr lvl="3">
              <a:buNone/>
            </a:pPr>
            <a:endParaRPr lang="en-US" sz="1400" dirty="0" smtClean="0"/>
          </a:p>
        </p:txBody>
      </p:sp>
      <p:pic>
        <p:nvPicPr>
          <p:cNvPr id="5" name="Content Placeholder 4" descr="vert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676400"/>
            <a:ext cx="2438400" cy="419946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>
                <a:solidFill>
                  <a:srgbClr val="FF0000"/>
                </a:solidFill>
                <a:latin typeface="Planet Benson 2" pitchFamily="2" charset="0"/>
              </a:rPr>
              <a:t>Spinal Cord (continued)</a:t>
            </a:r>
            <a:endParaRPr lang="en-US" sz="3700" dirty="0">
              <a:solidFill>
                <a:srgbClr val="FF0000"/>
              </a:solidFill>
              <a:latin typeface="Planet Benson 2" pitchFamily="2" charset="0"/>
            </a:endParaRPr>
          </a:p>
        </p:txBody>
      </p:sp>
      <p:pic>
        <p:nvPicPr>
          <p:cNvPr id="7" name="Content Placeholder 6" descr="vertebra1342594080517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35038"/>
            <a:ext cx="8229600" cy="443884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lanet Benson 2" pitchFamily="2" charset="0"/>
              </a:rPr>
              <a:t>Spinal </a:t>
            </a:r>
            <a:r>
              <a:rPr lang="en-US" dirty="0" smtClean="0">
                <a:solidFill>
                  <a:schemeClr val="tx1"/>
                </a:solidFill>
                <a:latin typeface="Planet Benson 2" pitchFamily="2" charset="0"/>
              </a:rPr>
              <a:t>Nerves (9.14 pg. 233)</a:t>
            </a:r>
            <a:endParaRPr lang="en-US" dirty="0">
              <a:solidFill>
                <a:schemeClr val="tx1"/>
              </a:solidFill>
              <a:latin typeface="Planet Benson 2" pitchFamily="2" charset="0"/>
            </a:endParaRPr>
          </a:p>
        </p:txBody>
      </p:sp>
      <p:pic>
        <p:nvPicPr>
          <p:cNvPr id="5" name="Content Placeholder 4" descr="SpinalCordAndNerves_label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057400"/>
            <a:ext cx="3453606" cy="34536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Thirty-one pairs</a:t>
            </a:r>
            <a:r>
              <a:rPr lang="en-US" sz="1600" dirty="0"/>
              <a:t> </a:t>
            </a:r>
            <a:r>
              <a:rPr lang="en-US" sz="1600" dirty="0" smtClean="0"/>
              <a:t>originate in spinal cord</a:t>
            </a:r>
          </a:p>
          <a:p>
            <a:r>
              <a:rPr lang="en-US" sz="1600" dirty="0" smtClean="0"/>
              <a:t>Mixed nerves provide a two-way communication system between the spinal cord and parts of the upper and lower limbs, neck, and trunk</a:t>
            </a:r>
          </a:p>
          <a:p>
            <a:r>
              <a:rPr lang="en-US" sz="1600" dirty="0" smtClean="0"/>
              <a:t>Grouped according to the levels from which they arise, and they are numbered in sequence</a:t>
            </a:r>
          </a:p>
          <a:p>
            <a:r>
              <a:rPr lang="en-US" sz="1600" dirty="0" smtClean="0"/>
              <a:t>Each one emerges by a dorsal and a ventral root</a:t>
            </a:r>
          </a:p>
          <a:p>
            <a:r>
              <a:rPr lang="en-US" sz="1600" dirty="0" smtClean="0"/>
              <a:t>Each one divides into several branches just beyond its foramen</a:t>
            </a:r>
          </a:p>
          <a:p>
            <a:r>
              <a:rPr lang="en-US" sz="1600" dirty="0" smtClean="0"/>
              <a:t>Most combine to form plexuses in which nerve fibers are sorted and recombined so that those fibers associated with a particular part reach it together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Planet Benson 2" pitchFamily="2" charset="0"/>
              </a:rPr>
              <a:t>Spinal Nerves (continued)</a:t>
            </a:r>
            <a:endParaRPr lang="en-US" dirty="0">
              <a:solidFill>
                <a:srgbClr val="002060"/>
              </a:solidFill>
              <a:latin typeface="Planet Benson 2" pitchFamily="2" charset="0"/>
            </a:endParaRPr>
          </a:p>
        </p:txBody>
      </p:sp>
      <p:pic>
        <p:nvPicPr>
          <p:cNvPr id="8" name="Picture 7" descr="spinal-cord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371600"/>
            <a:ext cx="3581400" cy="50768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Planet Benson 2" pitchFamily="2" charset="0"/>
              </a:rPr>
              <a:t>Cranial </a:t>
            </a:r>
            <a:r>
              <a:rPr lang="en-US" dirty="0" smtClean="0">
                <a:solidFill>
                  <a:srgbClr val="FF0000"/>
                </a:solidFill>
                <a:latin typeface="Planet Benson 2" pitchFamily="2" charset="0"/>
              </a:rPr>
              <a:t>Nerves (9.14 pg. 233)</a:t>
            </a:r>
            <a:endParaRPr lang="en-US" dirty="0">
              <a:solidFill>
                <a:srgbClr val="FF0000"/>
              </a:solidFill>
              <a:latin typeface="Planet Benson 2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Twelve pairs connect the brain to parts in the head, neck, and trunk</a:t>
            </a:r>
          </a:p>
          <a:p>
            <a:r>
              <a:rPr lang="en-US" sz="2000" dirty="0" smtClean="0"/>
              <a:t>Most are mixed, but some are purely sensory, and others are primarily motor</a:t>
            </a:r>
          </a:p>
          <a:p>
            <a:r>
              <a:rPr lang="en-US" sz="2000" dirty="0" smtClean="0"/>
              <a:t>Name indicates primary functions or the general distributions of their fibers</a:t>
            </a:r>
          </a:p>
          <a:p>
            <a:r>
              <a:rPr lang="en-US" sz="2000" dirty="0" smtClean="0"/>
              <a:t>Some are somatic and others are autonomic</a:t>
            </a:r>
            <a:endParaRPr lang="en-US" sz="2000" dirty="0"/>
          </a:p>
        </p:txBody>
      </p:sp>
      <p:pic>
        <p:nvPicPr>
          <p:cNvPr id="5" name="Content Placeholder 4" descr="cn00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2133600"/>
            <a:ext cx="2933700" cy="342265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Planet Benson 2" pitchFamily="2" charset="0"/>
              </a:rPr>
              <a:t>Cranial Nerves (continued)</a:t>
            </a:r>
            <a:endParaRPr lang="en-US" dirty="0">
              <a:solidFill>
                <a:schemeClr val="tx1"/>
              </a:solidFill>
              <a:latin typeface="Planet Benson 2" pitchFamily="2" charset="0"/>
            </a:endParaRPr>
          </a:p>
        </p:txBody>
      </p:sp>
      <p:pic>
        <p:nvPicPr>
          <p:cNvPr id="4" name="Content Placeholder 3" descr="cranial-nerves-facial-optic-oculomotor-trochlear-trigeminal-abducens-facial-vestibulocochlear-glossopharyngeal-vagus-accessory-hypogloss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2191" y="1600200"/>
            <a:ext cx="6539618" cy="470852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291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Spinal Cord, Spinal Nerves, &amp; Cranial Nerves</vt:lpstr>
      <vt:lpstr>Spinal Cord (9.12 pg.221)</vt:lpstr>
      <vt:lpstr>Spinal Cord (continued)</vt:lpstr>
      <vt:lpstr>Spinal Nerves (9.14 pg. 233)</vt:lpstr>
      <vt:lpstr>Spinal Nerves (continued)</vt:lpstr>
      <vt:lpstr>Cranial Nerves (9.14 pg. 233)</vt:lpstr>
      <vt:lpstr>Cranial Nerves (continued)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Cord, Spinal Nerves, and Cranial Nerves</dc:title>
  <dc:creator>Richie</dc:creator>
  <cp:lastModifiedBy>Richie</cp:lastModifiedBy>
  <cp:revision>14</cp:revision>
  <dcterms:created xsi:type="dcterms:W3CDTF">2015-01-12T22:39:06Z</dcterms:created>
  <dcterms:modified xsi:type="dcterms:W3CDTF">2015-01-16T02:14:05Z</dcterms:modified>
</cp:coreProperties>
</file>